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2"/>
  </p:notesMasterIdLst>
  <p:sldIdLst>
    <p:sldId id="256" r:id="rId3"/>
    <p:sldId id="291" r:id="rId4"/>
    <p:sldId id="304" r:id="rId5"/>
    <p:sldId id="305" r:id="rId6"/>
    <p:sldId id="307" r:id="rId7"/>
    <p:sldId id="311" r:id="rId8"/>
    <p:sldId id="312" r:id="rId9"/>
    <p:sldId id="310" r:id="rId10"/>
    <p:sldId id="306" r:id="rId11"/>
    <p:sldId id="316" r:id="rId12"/>
    <p:sldId id="313" r:id="rId13"/>
    <p:sldId id="308" r:id="rId14"/>
    <p:sldId id="314" r:id="rId15"/>
    <p:sldId id="309" r:id="rId16"/>
    <p:sldId id="315"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BDEC"/>
    <a:srgbClr val="307B95"/>
    <a:srgbClr val="24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79727" autoAdjust="0"/>
  </p:normalViewPr>
  <p:slideViewPr>
    <p:cSldViewPr snapToGrid="0" snapToObjects="1">
      <p:cViewPr varScale="1">
        <p:scale>
          <a:sx n="84" d="100"/>
          <a:sy n="84" d="100"/>
        </p:scale>
        <p:origin x="-202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57356-38A1-BC41-9AEA-A94269F357A6}" type="datetimeFigureOut">
              <a:rPr lang="en-US" smtClean="0"/>
              <a:t>03/06/19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26FAF0-5222-E842-B421-DD09CB26B2A0}" type="slidenum">
              <a:rPr lang="en-US" smtClean="0"/>
              <a:t>‹#›</a:t>
            </a:fld>
            <a:endParaRPr lang="en-US"/>
          </a:p>
        </p:txBody>
      </p:sp>
    </p:spTree>
    <p:extLst>
      <p:ext uri="{BB962C8B-B14F-4D97-AF65-F5344CB8AC3E}">
        <p14:creationId xmlns:p14="http://schemas.microsoft.com/office/powerpoint/2010/main" val="3937771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FAF0-5222-E842-B421-DD09CB26B2A0}" type="slidenum">
              <a:rPr lang="en-US" smtClean="0"/>
              <a:t>2</a:t>
            </a:fld>
            <a:endParaRPr lang="en-US"/>
          </a:p>
        </p:txBody>
      </p:sp>
    </p:spTree>
    <p:extLst>
      <p:ext uri="{BB962C8B-B14F-4D97-AF65-F5344CB8AC3E}">
        <p14:creationId xmlns:p14="http://schemas.microsoft.com/office/powerpoint/2010/main" val="109199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FAF0-5222-E842-B421-DD09CB26B2A0}" type="slidenum">
              <a:rPr lang="en-US" smtClean="0"/>
              <a:t>6</a:t>
            </a:fld>
            <a:endParaRPr lang="en-US"/>
          </a:p>
        </p:txBody>
      </p:sp>
    </p:spTree>
    <p:extLst>
      <p:ext uri="{BB962C8B-B14F-4D97-AF65-F5344CB8AC3E}">
        <p14:creationId xmlns:p14="http://schemas.microsoft.com/office/powerpoint/2010/main" val="256157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26FAF0-5222-E842-B421-DD09CB26B2A0}" type="slidenum">
              <a:rPr lang="en-US" smtClean="0"/>
              <a:t>22</a:t>
            </a:fld>
            <a:endParaRPr lang="en-US"/>
          </a:p>
        </p:txBody>
      </p:sp>
    </p:spTree>
    <p:extLst>
      <p:ext uri="{BB962C8B-B14F-4D97-AF65-F5344CB8AC3E}">
        <p14:creationId xmlns:p14="http://schemas.microsoft.com/office/powerpoint/2010/main" val="223295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CA"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single lin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807368" y="403200"/>
            <a:ext cx="5890232" cy="1062345"/>
          </a:xfrm>
          <a:prstGeom prst="rect">
            <a:avLst/>
          </a:prstGeom>
          <a:noFill/>
          <a:ln>
            <a:noFill/>
          </a:ln>
          <a:extLst/>
        </p:spPr>
        <p:txBody>
          <a:bodyPr/>
          <a:lstStyle/>
          <a:p>
            <a:pPr lvl="0"/>
            <a:r>
              <a:rPr lang="en-GB" dirty="0" smtClean="0"/>
              <a:t>Single Line of Text</a:t>
            </a:r>
            <a:endParaRPr lang="en-US" dirty="0" smtClean="0"/>
          </a:p>
        </p:txBody>
      </p:sp>
      <p:sp>
        <p:nvSpPr>
          <p:cNvPr id="6" name="Text Placeholder 2"/>
          <p:cNvSpPr>
            <a:spLocks noGrp="1"/>
          </p:cNvSpPr>
          <p:nvPr>
            <p:ph idx="1"/>
          </p:nvPr>
        </p:nvSpPr>
        <p:spPr bwMode="auto">
          <a:xfrm>
            <a:off x="468000" y="2112210"/>
            <a:ext cx="8229600" cy="4376271"/>
          </a:xfrm>
          <a:prstGeom prst="rect">
            <a:avLst/>
          </a:prstGeom>
          <a:noFill/>
          <a:ln>
            <a:noFill/>
          </a:ln>
          <a:extLst/>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4" name="Date Placeholder 3"/>
          <p:cNvSpPr>
            <a:spLocks noGrp="1"/>
          </p:cNvSpPr>
          <p:nvPr>
            <p:ph type="dt" sz="half" idx="2"/>
          </p:nvPr>
        </p:nvSpPr>
        <p:spPr>
          <a:xfrm>
            <a:off x="300654" y="6462718"/>
            <a:ext cx="2405099" cy="198915"/>
          </a:xfrm>
          <a:prstGeom prst="rect">
            <a:avLst/>
          </a:prstGeom>
        </p:spPr>
        <p:txBody>
          <a:bodyPr vert="horz" lIns="91440" tIns="45720" rIns="91440" bIns="45720" rtlCol="0" anchor="ctr"/>
          <a:lstStyle>
            <a:lvl1pPr algn="l">
              <a:defRPr sz="1200">
                <a:solidFill>
                  <a:srgbClr val="797B7E"/>
                </a:solidFill>
              </a:defRPr>
            </a:lvl1pPr>
          </a:lstStyle>
          <a:p>
            <a:fld id="{62B1B13E-D5AF-485E-81A1-82A140076526}" type="datetime4">
              <a:rPr lang="en-US" smtClean="0"/>
              <a:pPr/>
              <a:t>June 3, 2019</a:t>
            </a:fld>
            <a:endParaRPr lang="en-US" dirty="0"/>
          </a:p>
        </p:txBody>
      </p:sp>
    </p:spTree>
    <p:extLst>
      <p:ext uri="{BB962C8B-B14F-4D97-AF65-F5344CB8AC3E}">
        <p14:creationId xmlns:p14="http://schemas.microsoft.com/office/powerpoint/2010/main" val="123406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971DD6E-3212-A844-A95A-A80FBFF86C9A}" type="datetimeFigureOut">
              <a:rPr lang="en-US" smtClean="0"/>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2395293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71DD6E-3212-A844-A95A-A80FBFF86C9A}" type="datetimeFigureOut">
              <a:rPr lang="en-US" smtClean="0"/>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2369446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971DD6E-3212-A844-A95A-A80FBFF86C9A}" type="datetimeFigureOut">
              <a:rPr lang="en-US" smtClean="0"/>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131833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971DD6E-3212-A844-A95A-A80FBFF86C9A}" type="datetimeFigureOut">
              <a:rPr lang="en-US" smtClean="0"/>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2446117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971DD6E-3212-A844-A95A-A80FBFF86C9A}" type="datetimeFigureOut">
              <a:rPr lang="en-US" smtClean="0"/>
              <a:t>03/06/19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2422315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971DD6E-3212-A844-A95A-A80FBFF86C9A}" type="datetimeFigureOut">
              <a:rPr lang="en-US" smtClean="0"/>
              <a:t>03/06/19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2623270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1DD6E-3212-A844-A95A-A80FBFF86C9A}" type="datetimeFigureOut">
              <a:rPr lang="en-US" smtClean="0"/>
              <a:t>03/06/19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35202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hasCustomPrompt="1"/>
          </p:nvPr>
        </p:nvSpPr>
        <p:spPr/>
        <p:txBody>
          <a:bodyPr/>
          <a:lstStyle>
            <a:lvl2pPr marL="0" indent="0">
              <a:buNone/>
              <a:defRPr/>
            </a:lvl2pPr>
          </a:lstStyle>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71DD6E-3212-A844-A95A-A80FBFF86C9A}" type="datetimeFigureOut">
              <a:rPr lang="en-US" smtClean="0"/>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335775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71DD6E-3212-A844-A95A-A80FBFF86C9A}" type="datetimeFigureOut">
              <a:rPr lang="en-US" smtClean="0"/>
              <a:t>03/06/19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3355684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71DD6E-3212-A844-A95A-A80FBFF86C9A}" type="datetimeFigureOut">
              <a:rPr lang="en-US" smtClean="0"/>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3277804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971DD6E-3212-A844-A95A-A80FBFF86C9A}" type="datetimeFigureOut">
              <a:rPr lang="en-US" smtClean="0"/>
              <a:t>03/06/19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67825-2126-FF44-A6D2-CE4F1FF88D9B}" type="slidenum">
              <a:rPr lang="en-US" smtClean="0"/>
              <a:t>‹#›</a:t>
            </a:fld>
            <a:endParaRPr lang="en-US"/>
          </a:p>
        </p:txBody>
      </p:sp>
    </p:spTree>
    <p:extLst>
      <p:ext uri="{BB962C8B-B14F-4D97-AF65-F5344CB8AC3E}">
        <p14:creationId xmlns:p14="http://schemas.microsoft.com/office/powerpoint/2010/main" val="3846350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with single lin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807368" y="403200"/>
            <a:ext cx="5890232" cy="1062345"/>
          </a:xfrm>
          <a:prstGeom prst="rect">
            <a:avLst/>
          </a:prstGeom>
          <a:noFill/>
          <a:ln>
            <a:noFill/>
          </a:ln>
          <a:extLst/>
        </p:spPr>
        <p:txBody>
          <a:bodyPr/>
          <a:lstStyle/>
          <a:p>
            <a:pPr lvl="0"/>
            <a:r>
              <a:rPr lang="en-GB" dirty="0" smtClean="0"/>
              <a:t>Single Line of Text</a:t>
            </a:r>
            <a:endParaRPr lang="en-US" dirty="0" smtClean="0"/>
          </a:p>
        </p:txBody>
      </p:sp>
      <p:sp>
        <p:nvSpPr>
          <p:cNvPr id="6" name="Text Placeholder 2"/>
          <p:cNvSpPr>
            <a:spLocks noGrp="1"/>
          </p:cNvSpPr>
          <p:nvPr>
            <p:ph idx="1"/>
          </p:nvPr>
        </p:nvSpPr>
        <p:spPr bwMode="auto">
          <a:xfrm>
            <a:off x="468000" y="2112210"/>
            <a:ext cx="8229600" cy="4376271"/>
          </a:xfrm>
          <a:prstGeom prst="rect">
            <a:avLst/>
          </a:prstGeom>
          <a:noFill/>
          <a:ln>
            <a:noFill/>
          </a:ln>
          <a:extLst/>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smtClean="0"/>
          </a:p>
        </p:txBody>
      </p:sp>
      <p:sp>
        <p:nvSpPr>
          <p:cNvPr id="4" name="Date Placeholder 3"/>
          <p:cNvSpPr>
            <a:spLocks noGrp="1"/>
          </p:cNvSpPr>
          <p:nvPr>
            <p:ph type="dt" sz="half" idx="2"/>
          </p:nvPr>
        </p:nvSpPr>
        <p:spPr>
          <a:xfrm>
            <a:off x="300654" y="6462718"/>
            <a:ext cx="2405099" cy="198915"/>
          </a:xfrm>
          <a:prstGeom prst="rect">
            <a:avLst/>
          </a:prstGeom>
        </p:spPr>
        <p:txBody>
          <a:bodyPr vert="horz" lIns="91440" tIns="45720" rIns="91440" bIns="45720" rtlCol="0" anchor="ctr"/>
          <a:lstStyle>
            <a:lvl1pPr algn="l">
              <a:defRPr sz="1200">
                <a:solidFill>
                  <a:srgbClr val="797B7E"/>
                </a:solidFill>
              </a:defRPr>
            </a:lvl1pPr>
          </a:lstStyle>
          <a:p>
            <a:fld id="{62B1B13E-D5AF-485E-81A1-82A140076526}" type="datetime4">
              <a:rPr lang="en-US" smtClean="0"/>
              <a:pPr/>
              <a:t>June 3, 2019</a:t>
            </a:fld>
            <a:endParaRPr lang="en-US" dirty="0"/>
          </a:p>
        </p:txBody>
      </p:sp>
    </p:spTree>
    <p:extLst>
      <p:ext uri="{BB962C8B-B14F-4D97-AF65-F5344CB8AC3E}">
        <p14:creationId xmlns:p14="http://schemas.microsoft.com/office/powerpoint/2010/main" val="202557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CA"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June 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June 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CA"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dirty="0" smtClean="0"/>
              <a:t>Click to edit Master title style</a:t>
            </a:r>
            <a:endParaRPr lang="en-US" dirty="0"/>
          </a:p>
        </p:txBody>
      </p:sp>
      <p:sp>
        <p:nvSpPr>
          <p:cNvPr id="3" name="Text Placeholder 2"/>
          <p:cNvSpPr>
            <a:spLocks noGrp="1"/>
          </p:cNvSpPr>
          <p:nvPr>
            <p:ph type="body" idx="1"/>
          </p:nvPr>
        </p:nvSpPr>
        <p:spPr>
          <a:xfrm>
            <a:off x="300654" y="2073175"/>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smtClean="0"/>
              <a:t>Click to edit Master text styles</a:t>
            </a:r>
          </a:p>
        </p:txBody>
      </p:sp>
      <p:sp>
        <p:nvSpPr>
          <p:cNvPr id="4" name="Content Placeholder 3"/>
          <p:cNvSpPr>
            <a:spLocks noGrp="1"/>
          </p:cNvSpPr>
          <p:nvPr>
            <p:ph sz="half" idx="2"/>
          </p:nvPr>
        </p:nvSpPr>
        <p:spPr>
          <a:xfrm>
            <a:off x="300654" y="3061862"/>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700016" y="2073175"/>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CA" dirty="0" smtClean="0"/>
              <a:t>Click to edit Master text styles</a:t>
            </a:r>
          </a:p>
        </p:txBody>
      </p:sp>
      <p:sp>
        <p:nvSpPr>
          <p:cNvPr id="6" name="Content Placeholder 5"/>
          <p:cNvSpPr>
            <a:spLocks noGrp="1"/>
          </p:cNvSpPr>
          <p:nvPr>
            <p:ph sz="quarter" idx="4"/>
          </p:nvPr>
        </p:nvSpPr>
        <p:spPr>
          <a:xfrm>
            <a:off x="4700016" y="3039184"/>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June 3,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pic>
        <p:nvPicPr>
          <p:cNvPr id="10" name="Picture 9" descr="EIFL_LOGO_BG_WHIT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304" y="5344775"/>
            <a:ext cx="4111311" cy="116118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June 3,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June 3,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CA"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June 3, 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CA"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CA"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June 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10"/>
          <p:cNvSpPr/>
          <p:nvPr userDrawn="1"/>
        </p:nvSpPr>
        <p:spPr>
          <a:xfrm rot="10800000">
            <a:off x="990297" y="-5"/>
            <a:ext cx="2625429"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userDrawn="1"/>
        </p:nvSpPr>
        <p:spPr>
          <a:xfrm>
            <a:off x="2901786" y="0"/>
            <a:ext cx="4969419"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rot="10800000">
            <a:off x="4174581" y="-2982"/>
            <a:ext cx="4969419"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10800000">
            <a:off x="0" y="-2324"/>
            <a:ext cx="270575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14"/>
          <a:stretch>
            <a:fillRect/>
          </a:stretch>
        </p:blipFill>
        <p:spPr>
          <a:xfrm>
            <a:off x="97300" y="594612"/>
            <a:ext cx="1247347" cy="645790"/>
          </a:xfrm>
          <a:prstGeom prst="rect">
            <a:avLst/>
          </a:prstGeom>
        </p:spPr>
      </p:pic>
      <p:sp>
        <p:nvSpPr>
          <p:cNvPr id="2" name="Title Placeholder 1"/>
          <p:cNvSpPr>
            <a:spLocks noGrp="1"/>
          </p:cNvSpPr>
          <p:nvPr>
            <p:ph type="title"/>
          </p:nvPr>
        </p:nvSpPr>
        <p:spPr>
          <a:xfrm>
            <a:off x="2705753" y="227263"/>
            <a:ext cx="6198205" cy="1419109"/>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300653" y="2073760"/>
            <a:ext cx="8402961" cy="3961908"/>
          </a:xfrm>
          <a:prstGeom prst="rect">
            <a:avLst/>
          </a:prstGeom>
        </p:spPr>
        <p:txBody>
          <a:bodyPr vert="horz" lIns="91440" tIns="45720" rIns="91440" bIns="45720" rtlCol="0">
            <a:normAutofit/>
          </a:bodyPr>
          <a:lstStyle/>
          <a:p>
            <a:pPr lvl="0"/>
            <a:r>
              <a:rPr lang="en-CA" dirty="0" smtClean="0"/>
              <a:t>Click to edit Master text styles</a:t>
            </a:r>
          </a:p>
          <a:p>
            <a:pPr lvl="2"/>
            <a:r>
              <a:rPr lang="en-CA" dirty="0" smtClean="0"/>
              <a:t>  Second level</a:t>
            </a:r>
          </a:p>
          <a:p>
            <a:pPr lvl="2"/>
            <a:r>
              <a:rPr lang="en-CA" dirty="0" smtClean="0"/>
              <a:t>  Third level</a:t>
            </a:r>
          </a:p>
          <a:p>
            <a:pPr lvl="3"/>
            <a:r>
              <a:rPr lang="en-CA" dirty="0" smtClean="0"/>
              <a:t> Fourth level</a:t>
            </a:r>
          </a:p>
          <a:p>
            <a:pPr lvl="4"/>
            <a:r>
              <a:rPr lang="en-CA" dirty="0" smtClean="0"/>
              <a:t> Fifth level</a:t>
            </a:r>
            <a:endParaRPr lang="en-US" dirty="0"/>
          </a:p>
        </p:txBody>
      </p:sp>
      <p:sp>
        <p:nvSpPr>
          <p:cNvPr id="4" name="Date Placeholder 3"/>
          <p:cNvSpPr>
            <a:spLocks noGrp="1"/>
          </p:cNvSpPr>
          <p:nvPr>
            <p:ph type="dt" sz="half" idx="2"/>
          </p:nvPr>
        </p:nvSpPr>
        <p:spPr>
          <a:xfrm>
            <a:off x="300654" y="6462718"/>
            <a:ext cx="2405099" cy="198915"/>
          </a:xfrm>
          <a:prstGeom prst="rect">
            <a:avLst/>
          </a:prstGeom>
        </p:spPr>
        <p:txBody>
          <a:bodyPr vert="horz" lIns="91440" tIns="45720" rIns="91440" bIns="45720" rtlCol="0" anchor="ctr"/>
          <a:lstStyle>
            <a:lvl1pPr algn="l">
              <a:defRPr sz="1200">
                <a:solidFill>
                  <a:srgbClr val="797B7E"/>
                </a:solidFill>
              </a:defRPr>
            </a:lvl1pPr>
          </a:lstStyle>
          <a:p>
            <a:fld id="{62B1B13E-D5AF-485E-81A1-82A140076526}" type="datetime4">
              <a:rPr lang="en-US" smtClean="0"/>
              <a:pPr/>
              <a:t>June 3, 2019</a:t>
            </a:fld>
            <a:endParaRPr lang="en-US" dirty="0"/>
          </a:p>
        </p:txBody>
      </p:sp>
      <p:sp>
        <p:nvSpPr>
          <p:cNvPr id="5" name="Footer Placeholder 4"/>
          <p:cNvSpPr>
            <a:spLocks noGrp="1"/>
          </p:cNvSpPr>
          <p:nvPr>
            <p:ph type="ftr" sz="quarter" idx="3"/>
          </p:nvPr>
        </p:nvSpPr>
        <p:spPr>
          <a:xfrm>
            <a:off x="4043503" y="6400574"/>
            <a:ext cx="4724400" cy="274320"/>
          </a:xfrm>
          <a:prstGeom prst="rect">
            <a:avLst/>
          </a:prstGeom>
        </p:spPr>
        <p:txBody>
          <a:bodyPr vert="horz" lIns="91440" tIns="45720" rIns="91440" bIns="45720" rtlCol="0" anchor="ctr"/>
          <a:lstStyle>
            <a:lvl1pPr algn="r">
              <a:defRPr sz="1000" cap="all" spc="200" baseline="0">
                <a:solidFill>
                  <a:srgbClr val="797B7E"/>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EIFL_LOGO_BG_WHITE.psd"/>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92304" y="5344775"/>
            <a:ext cx="4111311" cy="116118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spcBef>
          <a:spcPct val="0"/>
        </a:spcBef>
        <a:buNone/>
        <a:defRPr sz="4000" kern="1200" cap="all" baseline="0">
          <a:solidFill>
            <a:schemeClr val="bg1"/>
          </a:solidFill>
          <a:latin typeface="+mj-lt"/>
          <a:ea typeface="+mj-ea"/>
          <a:cs typeface="+mj-cs"/>
        </a:defRPr>
      </a:lvl1pPr>
    </p:titleStyle>
    <p:bodyStyle>
      <a:lvl1pPr marL="457200" indent="-457200" algn="l" defTabSz="914400" rtl="0" eaLnBrk="1" latinLnBrk="0" hangingPunct="1">
        <a:spcBef>
          <a:spcPts val="800"/>
        </a:spcBef>
        <a:buFont typeface="Arial"/>
        <a:buChar char="•"/>
        <a:defRPr sz="30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Courier New"/>
        <a:buChar char="o"/>
        <a:defRPr sz="29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Courier New"/>
        <a:buChar char="o"/>
        <a:defRPr sz="2900" kern="1200" baseline="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1DD6E-3212-A844-A95A-A80FBFF86C9A}" type="datetimeFigureOut">
              <a:rPr lang="en-US" smtClean="0"/>
              <a:t>03/06/19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7825-2126-FF44-A6D2-CE4F1FF88D9B}" type="slidenum">
              <a:rPr lang="en-US" smtClean="0"/>
              <a:t>‹#›</a:t>
            </a:fld>
            <a:endParaRPr lang="en-US"/>
          </a:p>
        </p:txBody>
      </p:sp>
    </p:spTree>
    <p:extLst>
      <p:ext uri="{BB962C8B-B14F-4D97-AF65-F5344CB8AC3E}">
        <p14:creationId xmlns:p14="http://schemas.microsoft.com/office/powerpoint/2010/main" val="21760253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PCqueries@sagepub.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PCqueries@sagepub.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mailto:Romy.beard@eifl.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ifl.net/e-resources/sage-apcs-open-access-journals" TargetMode="External"/><Relationship Id="rId3" Type="http://schemas.openxmlformats.org/officeDocument/2006/relationships/hyperlink" Target="https://eifl.net/e-resources/taylor-francis-apcs-open-access-journal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73" y="727370"/>
            <a:ext cx="8148254" cy="2330677"/>
          </a:xfrm>
        </p:spPr>
        <p:txBody>
          <a:bodyPr/>
          <a:lstStyle/>
          <a:p>
            <a:r>
              <a:rPr lang="en-US" sz="4500" dirty="0" smtClean="0">
                <a:solidFill>
                  <a:schemeClr val="tx1"/>
                </a:solidFill>
              </a:rPr>
              <a:t>EIFL webinar:</a:t>
            </a:r>
            <a:br>
              <a:rPr lang="en-US" sz="4500" dirty="0" smtClean="0">
                <a:solidFill>
                  <a:schemeClr val="tx1"/>
                </a:solidFill>
              </a:rPr>
            </a:br>
            <a:r>
              <a:rPr lang="en-US" sz="4500" dirty="0" smtClean="0">
                <a:solidFill>
                  <a:schemeClr val="tx1"/>
                </a:solidFill>
              </a:rPr>
              <a:t>Discounted &amp; waived </a:t>
            </a:r>
            <a:r>
              <a:rPr lang="en-US" sz="4500" dirty="0" err="1" smtClean="0">
                <a:solidFill>
                  <a:schemeClr val="tx1"/>
                </a:solidFill>
              </a:rPr>
              <a:t>apcS</a:t>
            </a:r>
            <a:r>
              <a:rPr lang="en-US" sz="4500" dirty="0" smtClean="0">
                <a:solidFill>
                  <a:schemeClr val="tx1"/>
                </a:solidFill>
              </a:rPr>
              <a:t> from SAGE</a:t>
            </a:r>
          </a:p>
        </p:txBody>
      </p:sp>
      <p:sp>
        <p:nvSpPr>
          <p:cNvPr id="3" name="Subtitle 2"/>
          <p:cNvSpPr>
            <a:spLocks noGrp="1"/>
          </p:cNvSpPr>
          <p:nvPr>
            <p:ph type="subTitle" idx="1"/>
          </p:nvPr>
        </p:nvSpPr>
        <p:spPr>
          <a:xfrm>
            <a:off x="3569498" y="4277780"/>
            <a:ext cx="4540458" cy="472357"/>
          </a:xfrm>
        </p:spPr>
        <p:txBody>
          <a:bodyPr>
            <a:noAutofit/>
          </a:bodyPr>
          <a:lstStyle/>
          <a:p>
            <a:r>
              <a:rPr lang="en-US" sz="2000" dirty="0" smtClean="0"/>
              <a:t>Romy beard</a:t>
            </a:r>
          </a:p>
          <a:p>
            <a:r>
              <a:rPr lang="en-US" sz="2000" dirty="0" smtClean="0"/>
              <a:t>Licensing </a:t>
            </a:r>
            <a:r>
              <a:rPr lang="en-US" sz="2000" dirty="0" err="1" smtClean="0"/>
              <a:t>programme</a:t>
            </a:r>
            <a:r>
              <a:rPr lang="en-US" sz="2000" dirty="0" smtClean="0"/>
              <a:t> manager</a:t>
            </a:r>
            <a:endParaRPr lang="en-US" sz="2000" dirty="0"/>
          </a:p>
        </p:txBody>
      </p:sp>
      <p:pic>
        <p:nvPicPr>
          <p:cNvPr id="5" name="Picture 4" descr="EIFL_LOGO_BG_WHIT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304" y="5344775"/>
            <a:ext cx="4111311" cy="1161182"/>
          </a:xfrm>
          <a:prstGeom prst="rect">
            <a:avLst/>
          </a:prstGeom>
        </p:spPr>
      </p:pic>
      <p:sp>
        <p:nvSpPr>
          <p:cNvPr id="4" name="TextBox 3"/>
          <p:cNvSpPr txBox="1"/>
          <p:nvPr/>
        </p:nvSpPr>
        <p:spPr>
          <a:xfrm>
            <a:off x="10108945" y="568192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142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sage offer </a:t>
            </a:r>
            <a:r>
              <a:rPr lang="mr-IN" dirty="0" smtClean="0"/>
              <a:t>–</a:t>
            </a:r>
            <a:r>
              <a:rPr lang="en-US" dirty="0" smtClean="0"/>
              <a:t> 20% discount</a:t>
            </a:r>
            <a:endParaRPr lang="en-US" dirty="0"/>
          </a:p>
        </p:txBody>
      </p:sp>
      <p:sp>
        <p:nvSpPr>
          <p:cNvPr id="3" name="Content Placeholder 2"/>
          <p:cNvSpPr>
            <a:spLocks noGrp="1"/>
          </p:cNvSpPr>
          <p:nvPr>
            <p:ph idx="1"/>
          </p:nvPr>
        </p:nvSpPr>
        <p:spPr>
          <a:xfrm>
            <a:off x="300653" y="1877222"/>
            <a:ext cx="8402961" cy="4980777"/>
          </a:xfrm>
        </p:spPr>
        <p:txBody>
          <a:bodyPr>
            <a:normAutofit fontScale="85000" lnSpcReduction="20000"/>
          </a:bodyPr>
          <a:lstStyle/>
          <a:p>
            <a:pPr marL="0" indent="0">
              <a:buNone/>
            </a:pPr>
            <a:r>
              <a:rPr lang="en-US" dirty="0" smtClean="0"/>
              <a:t>For corresponding authors </a:t>
            </a:r>
            <a:r>
              <a:rPr lang="en-US" dirty="0"/>
              <a:t>from: </a:t>
            </a:r>
            <a:r>
              <a:rPr lang="en-US" dirty="0" smtClean="0"/>
              <a:t>Azerbaijan</a:t>
            </a:r>
            <a:r>
              <a:rPr lang="en-US" dirty="0"/>
              <a:t>, Belarus, </a:t>
            </a:r>
            <a:r>
              <a:rPr lang="en-US" dirty="0" smtClean="0"/>
              <a:t>Estonia*, </a:t>
            </a:r>
            <a:r>
              <a:rPr lang="en-US" dirty="0"/>
              <a:t>Kosovo, </a:t>
            </a:r>
            <a:r>
              <a:rPr lang="en-US" dirty="0" smtClean="0"/>
              <a:t>Latvia*, Lithuania*, </a:t>
            </a:r>
            <a:r>
              <a:rPr lang="en-US" dirty="0"/>
              <a:t>Macedonia, Moldova, </a:t>
            </a:r>
            <a:r>
              <a:rPr lang="en-US" dirty="0" smtClean="0"/>
              <a:t>Palestine*, Serbia*, Slovenia*, </a:t>
            </a:r>
            <a:r>
              <a:rPr lang="en-US" dirty="0"/>
              <a:t>Ukraine</a:t>
            </a:r>
          </a:p>
          <a:p>
            <a:pPr marL="0" indent="0">
              <a:buNone/>
            </a:pPr>
            <a:r>
              <a:rPr lang="en-US" u="sng" dirty="0" smtClean="0"/>
              <a:t>Conditions</a:t>
            </a:r>
            <a:r>
              <a:rPr lang="en-US" dirty="0"/>
              <a:t>: </a:t>
            </a:r>
            <a:endParaRPr lang="en-US" dirty="0" smtClean="0"/>
          </a:p>
          <a:p>
            <a:r>
              <a:rPr lang="en-US" dirty="0" smtClean="0"/>
              <a:t>The </a:t>
            </a:r>
            <a:r>
              <a:rPr lang="en-US" dirty="0"/>
              <a:t>discount is available to corresponding authors from institutions that have a current </a:t>
            </a:r>
            <a:r>
              <a:rPr lang="en-US" dirty="0" smtClean="0"/>
              <a:t>subscription* </a:t>
            </a:r>
            <a:r>
              <a:rPr lang="en-US" dirty="0"/>
              <a:t>to one of the SAGE </a:t>
            </a:r>
            <a:r>
              <a:rPr lang="en-US" dirty="0" smtClean="0"/>
              <a:t>journals packages </a:t>
            </a:r>
            <a:r>
              <a:rPr lang="en-US" dirty="0"/>
              <a:t>offered via EIFL</a:t>
            </a:r>
            <a:r>
              <a:rPr lang="en-US" dirty="0" smtClean="0"/>
              <a:t>.</a:t>
            </a:r>
          </a:p>
          <a:p>
            <a:r>
              <a:rPr lang="en-US" dirty="0" smtClean="0"/>
              <a:t>This </a:t>
            </a:r>
            <a:r>
              <a:rPr lang="en-US" dirty="0"/>
              <a:t>discount cannot be combined with any other, such as Society discounts, promotional discounts or prepaid order discounts. If the author is entitled to or claims multiple discounts, the highest single discount will be applied</a:t>
            </a:r>
            <a:r>
              <a:rPr lang="en-US" dirty="0" smtClean="0"/>
              <a:t>.</a:t>
            </a:r>
          </a:p>
          <a:p>
            <a:endParaRPr lang="en-US" dirty="0" smtClean="0"/>
          </a:p>
          <a:p>
            <a:pPr marL="0" indent="0">
              <a:buNone/>
            </a:pPr>
            <a:r>
              <a:rPr lang="en-US" sz="2400" dirty="0" smtClean="0"/>
              <a:t>*countries with institutions that have active subscriptions</a:t>
            </a:r>
            <a:endParaRPr lang="en-US" sz="2400" dirty="0" smtClean="0"/>
          </a:p>
          <a:p>
            <a:endParaRPr lang="en-US" dirty="0" smtClean="0"/>
          </a:p>
          <a:p>
            <a:endParaRPr lang="en-US" dirty="0"/>
          </a:p>
        </p:txBody>
      </p:sp>
    </p:spTree>
    <p:extLst>
      <p:ext uri="{BB962C8B-B14F-4D97-AF65-F5344CB8AC3E}">
        <p14:creationId xmlns:p14="http://schemas.microsoft.com/office/powerpoint/2010/main" val="16257617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Corresponding author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Corresponding author:</a:t>
            </a:r>
            <a:endParaRPr lang="en-US" dirty="0"/>
          </a:p>
          <a:p>
            <a:r>
              <a:rPr lang="en-US" dirty="0"/>
              <a:t>the </a:t>
            </a:r>
            <a:r>
              <a:rPr lang="en-US" dirty="0" smtClean="0"/>
              <a:t>main contact, if more than one author work on article together</a:t>
            </a:r>
          </a:p>
          <a:p>
            <a:r>
              <a:rPr lang="en-US" dirty="0"/>
              <a:t>t</a:t>
            </a:r>
            <a:r>
              <a:rPr lang="en-US" dirty="0" smtClean="0"/>
              <a:t>he author </a:t>
            </a:r>
            <a:r>
              <a:rPr lang="en-US" dirty="0"/>
              <a:t>who receives email updates about the article’s process </a:t>
            </a:r>
            <a:r>
              <a:rPr lang="en-US" dirty="0" smtClean="0"/>
              <a:t>during </a:t>
            </a:r>
            <a:r>
              <a:rPr lang="en-US" dirty="0"/>
              <a:t>the peer review and production </a:t>
            </a:r>
            <a:r>
              <a:rPr lang="en-US" dirty="0" smtClean="0"/>
              <a:t>process</a:t>
            </a:r>
          </a:p>
          <a:p>
            <a:r>
              <a:rPr lang="en-US" dirty="0"/>
              <a:t>t</a:t>
            </a:r>
            <a:r>
              <a:rPr lang="en-US" dirty="0" smtClean="0"/>
              <a:t>he author </a:t>
            </a:r>
            <a:r>
              <a:rPr lang="en-US" dirty="0"/>
              <a:t>who will receive the peer review decision on the article and production proofs to </a:t>
            </a:r>
            <a:r>
              <a:rPr lang="en-US" dirty="0" smtClean="0"/>
              <a:t>check</a:t>
            </a:r>
          </a:p>
          <a:p>
            <a:endParaRPr lang="en-US" dirty="0"/>
          </a:p>
          <a:p>
            <a:endParaRPr lang="en-US" dirty="0"/>
          </a:p>
        </p:txBody>
      </p:sp>
    </p:spTree>
    <p:extLst>
      <p:ext uri="{BB962C8B-B14F-4D97-AF65-F5344CB8AC3E}">
        <p14:creationId xmlns:p14="http://schemas.microsoft.com/office/powerpoint/2010/main" val="13173499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92100"/>
            <a:ext cx="9144000" cy="6266943"/>
          </a:xfrm>
          <a:prstGeom prst="rect">
            <a:avLst/>
          </a:prstGeom>
        </p:spPr>
      </p:pic>
    </p:spTree>
    <p:extLst>
      <p:ext uri="{BB962C8B-B14F-4D97-AF65-F5344CB8AC3E}">
        <p14:creationId xmlns:p14="http://schemas.microsoft.com/office/powerpoint/2010/main" val="4086665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3. How </a:t>
            </a:r>
            <a:r>
              <a:rPr lang="en-US" dirty="0"/>
              <a:t>to find the journals included in the </a:t>
            </a:r>
            <a:r>
              <a:rPr lang="en-US" dirty="0" smtClean="0"/>
              <a:t>offer</a:t>
            </a:r>
          </a:p>
          <a:p>
            <a:pPr marL="0" indent="0">
              <a:buNone/>
            </a:pPr>
            <a:endParaRPr lang="en-US" dirty="0" smtClean="0"/>
          </a:p>
          <a:p>
            <a:pPr marL="0" indent="0">
              <a:buNone/>
            </a:pPr>
            <a:r>
              <a:rPr lang="en-US" dirty="0" smtClean="0"/>
              <a:t>	191 fully open access journals</a:t>
            </a:r>
            <a:endParaRPr lang="en-US" dirty="0"/>
          </a:p>
          <a:p>
            <a:endParaRPr lang="en-US" dirty="0"/>
          </a:p>
        </p:txBody>
      </p:sp>
    </p:spTree>
    <p:extLst>
      <p:ext uri="{BB962C8B-B14F-4D97-AF65-F5344CB8AC3E}">
        <p14:creationId xmlns:p14="http://schemas.microsoft.com/office/powerpoint/2010/main" val="311998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9300"/>
            <a:ext cx="9144000" cy="5338683"/>
          </a:xfrm>
          <a:prstGeom prst="rect">
            <a:avLst/>
          </a:prstGeom>
        </p:spPr>
      </p:pic>
    </p:spTree>
    <p:extLst>
      <p:ext uri="{BB962C8B-B14F-4D97-AF65-F5344CB8AC3E}">
        <p14:creationId xmlns:p14="http://schemas.microsoft.com/office/powerpoint/2010/main" val="42220388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514350" indent="-514350">
              <a:buAutoNum type="arabicPeriod" startAt="3"/>
            </a:pPr>
            <a:r>
              <a:rPr lang="en-US" dirty="0" smtClean="0"/>
              <a:t> Finding </a:t>
            </a:r>
            <a:r>
              <a:rPr lang="en-US" dirty="0"/>
              <a:t>the exact cost of the APC to be paid for those authors that qualify for a </a:t>
            </a:r>
            <a:r>
              <a:rPr lang="en-US" dirty="0" smtClean="0"/>
              <a:t>discount</a:t>
            </a:r>
          </a:p>
          <a:p>
            <a:pPr marL="514350" indent="-514350">
              <a:buAutoNum type="arabicPeriod" startAt="3"/>
            </a:pPr>
            <a:endParaRPr lang="en-US" dirty="0"/>
          </a:p>
          <a:p>
            <a:pPr marL="0" indent="0">
              <a:buNone/>
            </a:pPr>
            <a:r>
              <a:rPr lang="en-US" dirty="0" smtClean="0"/>
              <a:t>If there is a promotional discount, check which discount is higher and use the highest one (only one discount can be used).</a:t>
            </a:r>
          </a:p>
          <a:p>
            <a:endParaRPr lang="en-US" dirty="0"/>
          </a:p>
        </p:txBody>
      </p:sp>
    </p:spTree>
    <p:extLst>
      <p:ext uri="{BB962C8B-B14F-4D97-AF65-F5344CB8AC3E}">
        <p14:creationId xmlns:p14="http://schemas.microsoft.com/office/powerpoint/2010/main" val="3809917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19545"/>
            <a:ext cx="9068151" cy="5330537"/>
          </a:xfrm>
          <a:prstGeom prst="rect">
            <a:avLst/>
          </a:prstGeom>
        </p:spPr>
      </p:pic>
      <p:sp>
        <p:nvSpPr>
          <p:cNvPr id="5" name="Right Arrow 4"/>
          <p:cNvSpPr/>
          <p:nvPr/>
        </p:nvSpPr>
        <p:spPr>
          <a:xfrm rot="8439261" flipH="1">
            <a:off x="3641318" y="2491148"/>
            <a:ext cx="593676" cy="304359"/>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64087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9400"/>
            <a:ext cx="9144000" cy="6289909"/>
          </a:xfrm>
          <a:prstGeom prst="rect">
            <a:avLst/>
          </a:prstGeom>
        </p:spPr>
      </p:pic>
    </p:spTree>
    <p:extLst>
      <p:ext uri="{BB962C8B-B14F-4D97-AF65-F5344CB8AC3E}">
        <p14:creationId xmlns:p14="http://schemas.microsoft.com/office/powerpoint/2010/main" val="28925843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4. Submitting articles </a:t>
            </a:r>
            <a:r>
              <a:rPr lang="en-US" dirty="0"/>
              <a:t>for publication and requesting for the discount or waiver to be applied</a:t>
            </a:r>
          </a:p>
          <a:p>
            <a:endParaRPr lang="en-US" dirty="0"/>
          </a:p>
        </p:txBody>
      </p:sp>
    </p:spTree>
    <p:extLst>
      <p:ext uri="{BB962C8B-B14F-4D97-AF65-F5344CB8AC3E}">
        <p14:creationId xmlns:p14="http://schemas.microsoft.com/office/powerpoint/2010/main" val="17979765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2800" dirty="0" smtClean="0"/>
              <a:t>All EIFL authors will be directed to a payment page upon acceptance of their article, through a URL in an automated email.</a:t>
            </a:r>
          </a:p>
          <a:p>
            <a:pPr marL="0" indent="0">
              <a:buNone/>
            </a:pPr>
            <a:endParaRPr lang="en-US" sz="1200" dirty="0"/>
          </a:p>
          <a:p>
            <a:pPr marL="0" indent="0">
              <a:buNone/>
            </a:pPr>
            <a:endParaRPr lang="en-US" dirty="0" smtClean="0"/>
          </a:p>
          <a:p>
            <a:pPr marL="0" indent="0">
              <a:buNone/>
            </a:pPr>
            <a:endParaRPr lang="en-US" dirty="0"/>
          </a:p>
          <a:p>
            <a:pPr marL="0" indent="0">
              <a:buNone/>
            </a:pPr>
            <a:endParaRPr lang="en-US" sz="1600" dirty="0" smtClean="0"/>
          </a:p>
          <a:p>
            <a:pPr marL="0" indent="0">
              <a:buNone/>
            </a:pPr>
            <a:endParaRPr lang="en-US" sz="900" dirty="0"/>
          </a:p>
          <a:p>
            <a:pPr marL="0" indent="0">
              <a:buNone/>
            </a:pPr>
            <a:endParaRPr lang="en-US" sz="1100" dirty="0" smtClean="0"/>
          </a:p>
          <a:p>
            <a:pPr marL="0" indent="0">
              <a:buNone/>
            </a:pPr>
            <a:r>
              <a:rPr lang="en-US" sz="2800" dirty="0" smtClean="0"/>
              <a:t>If you have any issues with your discount or waiver, simply email </a:t>
            </a:r>
            <a:r>
              <a:rPr lang="en-US" sz="2800" dirty="0" smtClean="0">
                <a:solidFill>
                  <a:srgbClr val="21BDEC"/>
                </a:solidFill>
                <a:hlinkClick r:id="rId2"/>
              </a:rPr>
              <a:t>APCqueries@sagepub.com</a:t>
            </a:r>
            <a:r>
              <a:rPr lang="en-US" sz="2800" dirty="0" smtClean="0"/>
              <a:t>.</a:t>
            </a:r>
            <a:endParaRPr lang="en-US" dirty="0"/>
          </a:p>
          <a:p>
            <a:pPr marL="0" indent="0">
              <a:buNone/>
            </a:pPr>
            <a:endParaRPr lang="en-US" dirty="0" smtClean="0"/>
          </a:p>
          <a:p>
            <a:pPr marL="0" indent="0">
              <a:buNone/>
            </a:pPr>
            <a:endParaRPr lang="en-US" dirty="0"/>
          </a:p>
          <a:p>
            <a:endParaRPr lang="en-US" dirty="0"/>
          </a:p>
        </p:txBody>
      </p:sp>
      <p:sp>
        <p:nvSpPr>
          <p:cNvPr id="5" name="Right Arrow 4"/>
          <p:cNvSpPr/>
          <p:nvPr/>
        </p:nvSpPr>
        <p:spPr>
          <a:xfrm rot="18161914" flipH="1">
            <a:off x="3352139" y="3765933"/>
            <a:ext cx="952501" cy="52499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4591699" flipH="1">
            <a:off x="4334740" y="3765064"/>
            <a:ext cx="952501" cy="52499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9915" y="4425853"/>
            <a:ext cx="3647209" cy="923330"/>
          </a:xfrm>
          <a:prstGeom prst="rect">
            <a:avLst/>
          </a:prstGeom>
          <a:noFill/>
        </p:spPr>
        <p:txBody>
          <a:bodyPr wrap="square" rtlCol="0">
            <a:spAutoFit/>
          </a:bodyPr>
          <a:lstStyle/>
          <a:p>
            <a:pPr algn="ctr"/>
            <a:r>
              <a:rPr lang="en-GB" dirty="0" smtClean="0"/>
              <a:t>If you’re eligible for a </a:t>
            </a:r>
            <a:r>
              <a:rPr lang="en-GB" b="1" dirty="0" smtClean="0"/>
              <a:t>discount</a:t>
            </a:r>
            <a:r>
              <a:rPr lang="en-GB" dirty="0" smtClean="0"/>
              <a:t>, you must enter the discount code </a:t>
            </a:r>
            <a:r>
              <a:rPr lang="en-GB" b="1" dirty="0" smtClean="0">
                <a:solidFill>
                  <a:srgbClr val="21BDEC"/>
                </a:solidFill>
              </a:rPr>
              <a:t>EIFLOA</a:t>
            </a:r>
            <a:r>
              <a:rPr lang="en-GB" b="1" dirty="0" smtClean="0"/>
              <a:t> </a:t>
            </a:r>
            <a:r>
              <a:rPr lang="en-GB" dirty="0" smtClean="0"/>
              <a:t>before checking out.</a:t>
            </a:r>
            <a:endParaRPr lang="en-GB" dirty="0"/>
          </a:p>
        </p:txBody>
      </p:sp>
      <p:sp>
        <p:nvSpPr>
          <p:cNvPr id="8" name="TextBox 7"/>
          <p:cNvSpPr txBox="1"/>
          <p:nvPr/>
        </p:nvSpPr>
        <p:spPr>
          <a:xfrm>
            <a:off x="4810991" y="4445644"/>
            <a:ext cx="3992385" cy="923330"/>
          </a:xfrm>
          <a:prstGeom prst="rect">
            <a:avLst/>
          </a:prstGeom>
          <a:noFill/>
        </p:spPr>
        <p:txBody>
          <a:bodyPr wrap="square" rtlCol="0">
            <a:spAutoFit/>
          </a:bodyPr>
          <a:lstStyle/>
          <a:p>
            <a:pPr algn="ctr"/>
            <a:r>
              <a:rPr lang="en-GB" dirty="0" smtClean="0"/>
              <a:t>If you’re eligible for a </a:t>
            </a:r>
            <a:r>
              <a:rPr lang="en-GB" b="1" dirty="0" smtClean="0"/>
              <a:t>waiver</a:t>
            </a:r>
            <a:r>
              <a:rPr lang="en-GB" dirty="0" smtClean="0"/>
              <a:t>, the waiver will be applied automatically but you will still need to “check out”.</a:t>
            </a:r>
            <a:endParaRPr lang="en-GB" dirty="0"/>
          </a:p>
        </p:txBody>
      </p:sp>
    </p:spTree>
    <p:extLst>
      <p:ext uri="{BB962C8B-B14F-4D97-AF65-F5344CB8AC3E}">
        <p14:creationId xmlns:p14="http://schemas.microsoft.com/office/powerpoint/2010/main" val="2517750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9" name="Content Placeholder 8"/>
          <p:cNvSpPr>
            <a:spLocks noGrp="1"/>
          </p:cNvSpPr>
          <p:nvPr>
            <p:ph idx="1"/>
          </p:nvPr>
        </p:nvSpPr>
        <p:spPr/>
        <p:txBody>
          <a:bodyPr>
            <a:normAutofit fontScale="92500" lnSpcReduction="10000"/>
          </a:bodyPr>
          <a:lstStyle/>
          <a:p>
            <a:pPr marL="514350" indent="-514350">
              <a:buFont typeface="+mj-lt"/>
              <a:buAutoNum type="arabicPeriod"/>
            </a:pPr>
            <a:r>
              <a:rPr lang="en-US" dirty="0" smtClean="0"/>
              <a:t>Context</a:t>
            </a:r>
          </a:p>
          <a:p>
            <a:pPr marL="514350" indent="-514350">
              <a:buFont typeface="+mj-lt"/>
              <a:buAutoNum type="arabicPeriod"/>
            </a:pPr>
            <a:r>
              <a:rPr lang="en-US" dirty="0" smtClean="0"/>
              <a:t>The SAGE offer</a:t>
            </a:r>
          </a:p>
          <a:p>
            <a:pPr marL="514350" indent="-514350">
              <a:buFont typeface="+mj-lt"/>
              <a:buAutoNum type="arabicPeriod"/>
            </a:pPr>
            <a:r>
              <a:rPr lang="en-US" dirty="0" smtClean="0"/>
              <a:t>How </a:t>
            </a:r>
            <a:r>
              <a:rPr lang="en-US" dirty="0"/>
              <a:t>to find the journals included in the offer</a:t>
            </a:r>
          </a:p>
          <a:p>
            <a:pPr marL="514350" indent="-514350">
              <a:buFont typeface="+mj-lt"/>
              <a:buAutoNum type="arabicPeriod"/>
            </a:pPr>
            <a:r>
              <a:rPr lang="en-US" dirty="0"/>
              <a:t>F</a:t>
            </a:r>
            <a:r>
              <a:rPr lang="en-US" dirty="0" smtClean="0"/>
              <a:t>inding </a:t>
            </a:r>
            <a:r>
              <a:rPr lang="en-US" dirty="0"/>
              <a:t>the exact cost of the APC to be paid for those authors that qualify for a discount</a:t>
            </a:r>
          </a:p>
          <a:p>
            <a:pPr marL="514350" indent="-514350">
              <a:buFont typeface="+mj-lt"/>
              <a:buAutoNum type="arabicPeriod"/>
            </a:pPr>
            <a:r>
              <a:rPr lang="en-US" dirty="0" smtClean="0"/>
              <a:t>Submitting </a:t>
            </a:r>
            <a:r>
              <a:rPr lang="en-US" dirty="0"/>
              <a:t>journals for publication and </a:t>
            </a:r>
            <a:r>
              <a:rPr lang="en-US" dirty="0" smtClean="0"/>
              <a:t>requesting for the discount or waiver to be applied</a:t>
            </a:r>
            <a:endParaRPr lang="en-US" dirty="0"/>
          </a:p>
          <a:p>
            <a:pPr marL="514350" indent="-514350">
              <a:buFont typeface="+mj-lt"/>
              <a:buAutoNum type="arabicPeriod"/>
            </a:pPr>
            <a:r>
              <a:rPr lang="en-US" dirty="0" smtClean="0"/>
              <a:t>Questions </a:t>
            </a:r>
            <a:r>
              <a:rPr lang="en-US" dirty="0"/>
              <a:t>&amp; Answers</a:t>
            </a:r>
          </a:p>
        </p:txBody>
      </p:sp>
    </p:spTree>
    <p:extLst>
      <p:ext uri="{BB962C8B-B14F-4D97-AF65-F5344CB8AC3E}">
        <p14:creationId xmlns:p14="http://schemas.microsoft.com/office/powerpoint/2010/main" val="28630277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90" y="2070467"/>
            <a:ext cx="3089836" cy="455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flipH="1">
            <a:off x="3293806" y="4824352"/>
            <a:ext cx="1033154" cy="6946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txBox="1">
            <a:spLocks/>
          </p:cNvSpPr>
          <p:nvPr/>
        </p:nvSpPr>
        <p:spPr>
          <a:xfrm>
            <a:off x="5067795" y="2581089"/>
            <a:ext cx="3639788" cy="4775675"/>
          </a:xfrm>
          <a:prstGeom prst="rect">
            <a:avLst/>
          </a:prstGeom>
        </p:spPr>
        <p:txBody>
          <a:bodyPr>
            <a:normAutofit/>
          </a:bodyPr>
          <a:lstStyle>
            <a:lvl1pPr marL="457200" indent="-457200" algn="l" defTabSz="914400" rtl="0" eaLnBrk="1" latinLnBrk="0" hangingPunct="1">
              <a:spcBef>
                <a:spcPts val="800"/>
              </a:spcBef>
              <a:buFont typeface="Arial"/>
              <a:buChar char="•"/>
              <a:defRPr sz="30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Courier New"/>
              <a:buChar char="o"/>
              <a:defRPr sz="29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Courier New"/>
              <a:buChar char="o"/>
              <a:defRPr sz="2900" kern="1200" baseline="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buFont typeface="Arial"/>
              <a:buNone/>
            </a:pPr>
            <a:r>
              <a:rPr lang="en-US" sz="2800" dirty="0" smtClean="0"/>
              <a:t>Once your paper is accepted, you will receive an email containing a URL to take you to your APC payment page.</a:t>
            </a:r>
            <a:endParaRPr lang="en-US" sz="2800" dirty="0"/>
          </a:p>
        </p:txBody>
      </p:sp>
      <p:sp>
        <p:nvSpPr>
          <p:cNvPr id="9" name="Title 1"/>
          <p:cNvSpPr>
            <a:spLocks noGrp="1"/>
          </p:cNvSpPr>
          <p:nvPr>
            <p:ph type="title"/>
          </p:nvPr>
        </p:nvSpPr>
        <p:spPr/>
        <p:txBody>
          <a:bodyPr/>
          <a:lstStyle/>
          <a:p>
            <a:r>
              <a:rPr lang="en-US" dirty="0" smtClean="0"/>
              <a:t>DISCOUNTED </a:t>
            </a:r>
            <a:r>
              <a:rPr lang="en-US" dirty="0" err="1" smtClean="0"/>
              <a:t>apcS</a:t>
            </a:r>
            <a:endParaRPr lang="en-US" dirty="0"/>
          </a:p>
        </p:txBody>
      </p:sp>
    </p:spTree>
    <p:extLst>
      <p:ext uri="{BB962C8B-B14F-4D97-AF65-F5344CB8AC3E}">
        <p14:creationId xmlns:p14="http://schemas.microsoft.com/office/powerpoint/2010/main" val="2581684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44001" cy="6858000"/>
          </a:xfrm>
          <a:prstGeom prst="rect">
            <a:avLst/>
          </a:prstGeom>
        </p:spPr>
      </p:pic>
      <p:sp>
        <p:nvSpPr>
          <p:cNvPr id="6" name="Right Arrow 5"/>
          <p:cNvSpPr/>
          <p:nvPr/>
        </p:nvSpPr>
        <p:spPr>
          <a:xfrm flipH="1">
            <a:off x="5798016" y="4741224"/>
            <a:ext cx="1033154" cy="6946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6612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43" y="0"/>
            <a:ext cx="9144001" cy="6858000"/>
          </a:xfrm>
          <a:prstGeom prst="rect">
            <a:avLst/>
          </a:prstGeom>
        </p:spPr>
      </p:pic>
      <p:sp>
        <p:nvSpPr>
          <p:cNvPr id="6" name="Right Arrow 5"/>
          <p:cNvSpPr/>
          <p:nvPr/>
        </p:nvSpPr>
        <p:spPr>
          <a:xfrm rot="5400000" flipH="1">
            <a:off x="373962" y="5530934"/>
            <a:ext cx="1033154" cy="6946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6"/>
          <p:cNvSpPr txBox="1">
            <a:spLocks/>
          </p:cNvSpPr>
          <p:nvPr/>
        </p:nvSpPr>
        <p:spPr>
          <a:xfrm>
            <a:off x="1330281" y="5691592"/>
            <a:ext cx="3210545" cy="524802"/>
          </a:xfrm>
          <a:prstGeom prst="rect">
            <a:avLst/>
          </a:prstGeom>
        </p:spPr>
        <p:txBody>
          <a:bodyPr>
            <a:noAutofit/>
          </a:bodyPr>
          <a:lstStyle>
            <a:lvl1pPr marL="457200" indent="-457200" algn="l" defTabSz="914400" rtl="0" eaLnBrk="1" latinLnBrk="0" hangingPunct="1">
              <a:spcBef>
                <a:spcPts val="800"/>
              </a:spcBef>
              <a:buFont typeface="Arial"/>
              <a:buChar char="•"/>
              <a:defRPr sz="30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Courier New"/>
              <a:buChar char="o"/>
              <a:defRPr sz="29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Courier New"/>
              <a:buChar char="o"/>
              <a:defRPr sz="2900" kern="1200" baseline="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buFont typeface="Arial"/>
              <a:buNone/>
            </a:pPr>
            <a:r>
              <a:rPr lang="en-US" sz="2800" b="0" dirty="0" smtClean="0">
                <a:solidFill>
                  <a:srgbClr val="92D050"/>
                </a:solidFill>
              </a:rPr>
              <a:t>Promo code: </a:t>
            </a:r>
            <a:r>
              <a:rPr lang="en-US" sz="2800" dirty="0" smtClean="0">
                <a:solidFill>
                  <a:srgbClr val="92D050"/>
                </a:solidFill>
              </a:rPr>
              <a:t>EIFLOA</a:t>
            </a:r>
            <a:endParaRPr lang="en-US" sz="2800" dirty="0">
              <a:solidFill>
                <a:srgbClr val="92D050"/>
              </a:solidFill>
            </a:endParaRPr>
          </a:p>
        </p:txBody>
      </p:sp>
    </p:spTree>
    <p:extLst>
      <p:ext uri="{BB962C8B-B14F-4D97-AF65-F5344CB8AC3E}">
        <p14:creationId xmlns:p14="http://schemas.microsoft.com/office/powerpoint/2010/main" val="1265830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168"/>
            <a:ext cx="9144000" cy="6869168"/>
          </a:xfrm>
          <a:prstGeom prst="rect">
            <a:avLst/>
          </a:prstGeom>
        </p:spPr>
      </p:pic>
      <p:sp>
        <p:nvSpPr>
          <p:cNvPr id="6" name="Right Arrow 5"/>
          <p:cNvSpPr/>
          <p:nvPr/>
        </p:nvSpPr>
        <p:spPr>
          <a:xfrm flipH="1">
            <a:off x="5642152" y="4055425"/>
            <a:ext cx="758648" cy="45423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0698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discounted </a:t>
            </a:r>
            <a:r>
              <a:rPr lang="en-US" dirty="0" err="1" smtClean="0"/>
              <a:t>apcS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Your EIFL discount (20% off full list-price of APC) cannot be combined with any other discounts. </a:t>
            </a:r>
          </a:p>
          <a:p>
            <a:pPr marL="0" indent="0">
              <a:buNone/>
            </a:pPr>
            <a:endParaRPr lang="en-US" sz="2800" dirty="0"/>
          </a:p>
          <a:p>
            <a:pPr marL="0" indent="0">
              <a:buNone/>
            </a:pPr>
            <a:r>
              <a:rPr lang="en-US" sz="2800" dirty="0" smtClean="0"/>
              <a:t>Therefore, if there are other discounts on the APCs for  your chosen journal, you should use whichever offers you the higher discount, even if that is not the EIFL discount!</a:t>
            </a:r>
            <a:endParaRPr lang="en-US" sz="1600" dirty="0" smtClean="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1759996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2474" y="2920866"/>
            <a:ext cx="5631262" cy="3693095"/>
          </a:xfrm>
          <a:prstGeom prst="rect">
            <a:avLst/>
          </a:prstGeom>
          <a:ln>
            <a:solidFill>
              <a:schemeClr val="bg1">
                <a:lumMod val="75000"/>
              </a:schemeClr>
            </a:solidFill>
          </a:ln>
        </p:spPr>
      </p:pic>
      <p:sp>
        <p:nvSpPr>
          <p:cNvPr id="7" name="Rectangle 6"/>
          <p:cNvSpPr/>
          <p:nvPr/>
        </p:nvSpPr>
        <p:spPr>
          <a:xfrm>
            <a:off x="162474" y="5353197"/>
            <a:ext cx="5389418" cy="123305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flipV="1">
            <a:off x="273310" y="4276007"/>
            <a:ext cx="1427019" cy="1"/>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01218" y="2200653"/>
            <a:ext cx="4983959" cy="3009586"/>
          </a:xfrm>
          <a:prstGeom prst="rect">
            <a:avLst/>
          </a:prstGeom>
          <a:ln>
            <a:solidFill>
              <a:schemeClr val="bg1">
                <a:lumMod val="65000"/>
              </a:schemeClr>
            </a:solidFill>
          </a:ln>
        </p:spPr>
      </p:pic>
      <p:sp>
        <p:nvSpPr>
          <p:cNvPr id="12" name="Rectangle 11"/>
          <p:cNvSpPr/>
          <p:nvPr/>
        </p:nvSpPr>
        <p:spPr>
          <a:xfrm>
            <a:off x="4139591" y="4249161"/>
            <a:ext cx="4128381" cy="43825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2474" y="1964504"/>
            <a:ext cx="4657342" cy="1550239"/>
          </a:xfrm>
          <a:prstGeom prst="rect">
            <a:avLst/>
          </a:prstGeom>
          <a:ln>
            <a:solidFill>
              <a:schemeClr val="bg1">
                <a:lumMod val="75000"/>
              </a:schemeClr>
            </a:solidFill>
          </a:ln>
        </p:spPr>
      </p:pic>
      <p:sp>
        <p:nvSpPr>
          <p:cNvPr id="10" name="Rectangle 9"/>
          <p:cNvSpPr/>
          <p:nvPr/>
        </p:nvSpPr>
        <p:spPr>
          <a:xfrm>
            <a:off x="165081" y="2691245"/>
            <a:ext cx="4413984" cy="81932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p:txBody>
          <a:bodyPr/>
          <a:lstStyle/>
          <a:p>
            <a:r>
              <a:rPr lang="en-US" dirty="0" smtClean="0"/>
              <a:t>APC </a:t>
            </a:r>
            <a:r>
              <a:rPr lang="en-US" smtClean="0"/>
              <a:t>special ter</a:t>
            </a:r>
            <a:endParaRPr lang="en-US" dirty="0"/>
          </a:p>
        </p:txBody>
      </p:sp>
    </p:spTree>
    <p:extLst>
      <p:ext uri="{BB962C8B-B14F-4D97-AF65-F5344CB8AC3E}">
        <p14:creationId xmlns:p14="http://schemas.microsoft.com/office/powerpoint/2010/main" val="29548316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90" y="2070467"/>
            <a:ext cx="3089836" cy="455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flipH="1">
            <a:off x="3293806" y="4824352"/>
            <a:ext cx="1033154" cy="6946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txBox="1">
            <a:spLocks/>
          </p:cNvSpPr>
          <p:nvPr/>
        </p:nvSpPr>
        <p:spPr>
          <a:xfrm>
            <a:off x="5067795" y="2086469"/>
            <a:ext cx="3639788" cy="4775675"/>
          </a:xfrm>
          <a:prstGeom prst="rect">
            <a:avLst/>
          </a:prstGeom>
        </p:spPr>
        <p:txBody>
          <a:bodyPr>
            <a:normAutofit lnSpcReduction="10000"/>
          </a:bodyPr>
          <a:lstStyle>
            <a:lvl1pPr marL="457200" indent="-457200" algn="l" defTabSz="914400" rtl="0" eaLnBrk="1" latinLnBrk="0" hangingPunct="1">
              <a:spcBef>
                <a:spcPts val="800"/>
              </a:spcBef>
              <a:buFont typeface="Arial"/>
              <a:buChar char="•"/>
              <a:defRPr sz="30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Courier New"/>
              <a:buChar char="o"/>
              <a:defRPr sz="29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Courier New"/>
              <a:buChar char="o"/>
              <a:defRPr sz="2900" kern="1200" baseline="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35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buFont typeface="Arial"/>
              <a:buNone/>
            </a:pPr>
            <a:r>
              <a:rPr lang="en-US" sz="2800" dirty="0" smtClean="0"/>
              <a:t>Upon acceptance, you will receive a URL within an email.</a:t>
            </a:r>
          </a:p>
          <a:p>
            <a:pPr marL="0" indent="0">
              <a:buFont typeface="Arial"/>
              <a:buNone/>
            </a:pPr>
            <a:r>
              <a:rPr lang="en-US" sz="2800" dirty="0" smtClean="0"/>
              <a:t>If criteria have been met (all authors from eligible countries), the APC fee will be waived automatically – you just need to complete the payment process on a £0 fee.</a:t>
            </a:r>
            <a:endParaRPr lang="en-US" sz="2800" dirty="0"/>
          </a:p>
        </p:txBody>
      </p:sp>
      <p:sp>
        <p:nvSpPr>
          <p:cNvPr id="9" name="Title 1"/>
          <p:cNvSpPr>
            <a:spLocks noGrp="1"/>
          </p:cNvSpPr>
          <p:nvPr>
            <p:ph type="title"/>
          </p:nvPr>
        </p:nvSpPr>
        <p:spPr/>
        <p:txBody>
          <a:bodyPr/>
          <a:lstStyle/>
          <a:p>
            <a:r>
              <a:rPr lang="en-US" dirty="0" smtClean="0"/>
              <a:t>Waived </a:t>
            </a:r>
            <a:r>
              <a:rPr lang="en-US" dirty="0" err="1" smtClean="0"/>
              <a:t>apcS</a:t>
            </a:r>
            <a:endParaRPr lang="en-US" dirty="0"/>
          </a:p>
        </p:txBody>
      </p:sp>
    </p:spTree>
    <p:extLst>
      <p:ext uri="{BB962C8B-B14F-4D97-AF65-F5344CB8AC3E}">
        <p14:creationId xmlns:p14="http://schemas.microsoft.com/office/powerpoint/2010/main" val="4166052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5155"/>
          </a:xfrm>
          <a:prstGeom prst="rect">
            <a:avLst/>
          </a:prstGeom>
        </p:spPr>
      </p:pic>
      <p:sp>
        <p:nvSpPr>
          <p:cNvPr id="7" name="Right Arrow 6"/>
          <p:cNvSpPr/>
          <p:nvPr/>
        </p:nvSpPr>
        <p:spPr>
          <a:xfrm flipH="1">
            <a:off x="6021476" y="4637316"/>
            <a:ext cx="758648" cy="45423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2627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Waived </a:t>
            </a:r>
            <a:r>
              <a:rPr lang="en-US" dirty="0" err="1" smtClean="0"/>
              <a:t>apcS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Sometimes the system does not automatically apply the waiver (for example, if the system has not accurately identified the affiliation of a corresponding author).</a:t>
            </a:r>
            <a:endParaRPr lang="en-US" sz="1600" dirty="0" smtClean="0"/>
          </a:p>
          <a:p>
            <a:pPr marL="0" indent="0">
              <a:buNone/>
            </a:pPr>
            <a:endParaRPr lang="en-US" sz="900" dirty="0"/>
          </a:p>
          <a:p>
            <a:pPr marL="0" indent="0">
              <a:buNone/>
            </a:pPr>
            <a:endParaRPr lang="en-US" sz="1100" dirty="0" smtClean="0"/>
          </a:p>
          <a:p>
            <a:pPr marL="0" indent="0">
              <a:buNone/>
            </a:pPr>
            <a:r>
              <a:rPr lang="en-US" sz="2800" dirty="0" smtClean="0"/>
              <a:t>If you believe you are eligible for a waiver but the system has not applied it, simply abandon the check-out process and email </a:t>
            </a:r>
            <a:r>
              <a:rPr lang="en-US" sz="2800" dirty="0" smtClean="0">
                <a:solidFill>
                  <a:srgbClr val="21BDEC"/>
                </a:solidFill>
                <a:hlinkClick r:id="rId2"/>
              </a:rPr>
              <a:t>APCqueries@sagepub.com</a:t>
            </a:r>
            <a:r>
              <a:rPr lang="en-US" sz="2800" dirty="0"/>
              <a:t> </a:t>
            </a:r>
            <a:r>
              <a:rPr lang="en-US" sz="2800" dirty="0" smtClean="0"/>
              <a:t>for assistance.</a:t>
            </a:r>
            <a:endParaRPr lang="en-US" dirty="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687206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790222" y="2858558"/>
            <a:ext cx="5452357" cy="1062038"/>
          </a:xfrm>
        </p:spPr>
        <p:txBody>
          <a:bodyPr/>
          <a:lstStyle/>
          <a:p>
            <a:r>
              <a:rPr lang="en-US" b="1" dirty="0" smtClean="0">
                <a:solidFill>
                  <a:srgbClr val="0679A3"/>
                </a:solidFill>
                <a:latin typeface="Arial Black" pitchFamily="34" charset="0"/>
                <a:cs typeface="Arial Black" pitchFamily="34" charset="0"/>
              </a:rPr>
              <a:t>Questions?</a:t>
            </a:r>
            <a:endParaRPr lang="en-US" dirty="0" smtClean="0">
              <a:solidFill>
                <a:srgbClr val="0679A3"/>
              </a:solidFill>
              <a:latin typeface="Arial Black" pitchFamily="34" charset="0"/>
              <a:cs typeface="Arial Black" pitchFamily="34" charset="0"/>
            </a:endParaRPr>
          </a:p>
        </p:txBody>
      </p:sp>
      <p:sp>
        <p:nvSpPr>
          <p:cNvPr id="2" name="Rectangle 1"/>
          <p:cNvSpPr/>
          <p:nvPr/>
        </p:nvSpPr>
        <p:spPr>
          <a:xfrm>
            <a:off x="670797" y="4936649"/>
            <a:ext cx="6389687" cy="1477328"/>
          </a:xfrm>
          <a:prstGeom prst="rect">
            <a:avLst/>
          </a:prstGeom>
        </p:spPr>
        <p:txBody>
          <a:bodyPr wrap="square">
            <a:spAutoFit/>
          </a:bodyPr>
          <a:lstStyle/>
          <a:p>
            <a:r>
              <a:rPr lang="en-US" sz="3000" dirty="0">
                <a:solidFill>
                  <a:schemeClr val="accent1"/>
                </a:solidFill>
                <a:latin typeface="Arial"/>
                <a:cs typeface="Arial"/>
              </a:rPr>
              <a:t>Romy Beard</a:t>
            </a:r>
          </a:p>
          <a:p>
            <a:r>
              <a:rPr lang="en-US" sz="3000" dirty="0">
                <a:solidFill>
                  <a:schemeClr val="accent1"/>
                </a:solidFill>
                <a:latin typeface="Arial"/>
                <a:cs typeface="Arial"/>
              </a:rPr>
              <a:t>Licensing </a:t>
            </a:r>
            <a:r>
              <a:rPr lang="en-US" sz="3000" dirty="0" err="1">
                <a:solidFill>
                  <a:schemeClr val="accent1"/>
                </a:solidFill>
                <a:latin typeface="Arial"/>
                <a:cs typeface="Arial"/>
              </a:rPr>
              <a:t>Programme</a:t>
            </a:r>
            <a:r>
              <a:rPr lang="en-US" sz="3000" dirty="0">
                <a:solidFill>
                  <a:schemeClr val="accent1"/>
                </a:solidFill>
                <a:latin typeface="Arial"/>
                <a:cs typeface="Arial"/>
              </a:rPr>
              <a:t> Manager</a:t>
            </a:r>
          </a:p>
          <a:p>
            <a:r>
              <a:rPr lang="en-US" sz="3000" dirty="0">
                <a:solidFill>
                  <a:srgbClr val="F4A040"/>
                </a:solidFill>
                <a:latin typeface="Arial"/>
                <a:cs typeface="Arial"/>
                <a:hlinkClick r:id="rId2"/>
              </a:rPr>
              <a:t>romy.beard@eifl.net</a:t>
            </a:r>
            <a:r>
              <a:rPr lang="en-US" sz="3000" b="1" dirty="0">
                <a:solidFill>
                  <a:srgbClr val="F4A040"/>
                </a:solidFill>
                <a:latin typeface="Arial Black" pitchFamily="34" charset="0"/>
                <a:cs typeface="Arial Black" pitchFamily="34" charset="0"/>
              </a:rPr>
              <a:t> </a:t>
            </a:r>
          </a:p>
        </p:txBody>
      </p:sp>
    </p:spTree>
    <p:extLst>
      <p:ext uri="{BB962C8B-B14F-4D97-AF65-F5344CB8AC3E}">
        <p14:creationId xmlns:p14="http://schemas.microsoft.com/office/powerpoint/2010/main" val="2066408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context</a:t>
            </a:r>
            <a:endParaRPr lang="en-US" dirty="0"/>
          </a:p>
        </p:txBody>
      </p:sp>
      <p:sp>
        <p:nvSpPr>
          <p:cNvPr id="3" name="Content Placeholder 2"/>
          <p:cNvSpPr>
            <a:spLocks noGrp="1"/>
          </p:cNvSpPr>
          <p:nvPr>
            <p:ph idx="1"/>
          </p:nvPr>
        </p:nvSpPr>
        <p:spPr/>
        <p:txBody>
          <a:bodyPr>
            <a:normAutofit/>
          </a:bodyPr>
          <a:lstStyle/>
          <a:p>
            <a:r>
              <a:rPr lang="en-US" dirty="0" smtClean="0"/>
              <a:t>The EIFL Licensing </a:t>
            </a:r>
            <a:r>
              <a:rPr lang="en-US" dirty="0" err="1" smtClean="0"/>
              <a:t>Programme</a:t>
            </a:r>
            <a:r>
              <a:rPr lang="en-US" dirty="0" smtClean="0"/>
              <a:t> negotiates agreements with publishers and service providers on behalf of EIFL member consortia and their institutions</a:t>
            </a:r>
          </a:p>
          <a:p>
            <a:r>
              <a:rPr lang="en-US" dirty="0"/>
              <a:t>T</a:t>
            </a:r>
            <a:r>
              <a:rPr lang="en-US" dirty="0" smtClean="0"/>
              <a:t>o support the global move to OA and help speed up the transition to OA we have started negotiating agreements for discounted and waived APCs for EIFL researchers</a:t>
            </a:r>
            <a:endParaRPr lang="en-US" dirty="0"/>
          </a:p>
        </p:txBody>
      </p:sp>
    </p:spTree>
    <p:extLst>
      <p:ext uri="{BB962C8B-B14F-4D97-AF65-F5344CB8AC3E}">
        <p14:creationId xmlns:p14="http://schemas.microsoft.com/office/powerpoint/2010/main" val="109295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EIFL agreements for discounted and waived APCs</a:t>
            </a:r>
            <a:endParaRPr lang="en-US" dirty="0"/>
          </a:p>
        </p:txBody>
      </p:sp>
      <p:sp>
        <p:nvSpPr>
          <p:cNvPr id="3" name="Content Placeholder 2"/>
          <p:cNvSpPr>
            <a:spLocks noGrp="1"/>
          </p:cNvSpPr>
          <p:nvPr>
            <p:ph idx="1"/>
          </p:nvPr>
        </p:nvSpPr>
        <p:spPr>
          <a:xfrm>
            <a:off x="300653" y="2073760"/>
            <a:ext cx="8402961" cy="4396241"/>
          </a:xfrm>
        </p:spPr>
        <p:txBody>
          <a:bodyPr>
            <a:normAutofit/>
          </a:bodyPr>
          <a:lstStyle/>
          <a:p>
            <a:r>
              <a:rPr lang="en-US" dirty="0"/>
              <a:t>SAGE</a:t>
            </a:r>
          </a:p>
          <a:p>
            <a:pPr marL="0" indent="0">
              <a:buNone/>
            </a:pPr>
            <a:r>
              <a:rPr lang="en-US" dirty="0" smtClean="0">
                <a:hlinkClick r:id="rId2"/>
              </a:rPr>
              <a:t>https</a:t>
            </a:r>
            <a:r>
              <a:rPr lang="en-US" dirty="0">
                <a:hlinkClick r:id="rId2"/>
              </a:rPr>
              <a:t>://eifl.net/e-resources/sage-apcs-open-access-journals</a:t>
            </a:r>
            <a:endParaRPr lang="en-US" dirty="0"/>
          </a:p>
          <a:p>
            <a:endParaRPr lang="en-US" dirty="0" smtClean="0"/>
          </a:p>
          <a:p>
            <a:r>
              <a:rPr lang="en-US" dirty="0" smtClean="0"/>
              <a:t>Taylor &amp; </a:t>
            </a:r>
            <a:r>
              <a:rPr lang="en-US" dirty="0" err="1" smtClean="0"/>
              <a:t>Francis</a:t>
            </a:r>
            <a:r>
              <a:rPr lang="en-US" dirty="0" err="1" smtClean="0">
                <a:hlinkClick r:id="rId3"/>
              </a:rPr>
              <a:t>https</a:t>
            </a:r>
            <a:r>
              <a:rPr lang="en-US" dirty="0">
                <a:hlinkClick r:id="rId3"/>
              </a:rPr>
              <a:t>://eifl.net/e-resources/taylor-francis-apcs-open-access-</a:t>
            </a:r>
            <a:r>
              <a:rPr lang="en-US" dirty="0" smtClean="0">
                <a:hlinkClick r:id="rId3"/>
              </a:rPr>
              <a:t>journals</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14115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smtClean="0"/>
              <a:t>apcs</a:t>
            </a:r>
            <a:r>
              <a:rPr lang="en-US" dirty="0" smtClean="0"/>
              <a:t>?</a:t>
            </a:r>
            <a:endParaRPr lang="en-US" dirty="0"/>
          </a:p>
        </p:txBody>
      </p:sp>
      <p:sp>
        <p:nvSpPr>
          <p:cNvPr id="3" name="Content Placeholder 2"/>
          <p:cNvSpPr>
            <a:spLocks noGrp="1"/>
          </p:cNvSpPr>
          <p:nvPr>
            <p:ph idx="1"/>
          </p:nvPr>
        </p:nvSpPr>
        <p:spPr>
          <a:xfrm>
            <a:off x="300653" y="2073760"/>
            <a:ext cx="8402961" cy="4523032"/>
          </a:xfrm>
        </p:spPr>
        <p:txBody>
          <a:bodyPr>
            <a:normAutofit lnSpcReduction="10000"/>
          </a:bodyPr>
          <a:lstStyle/>
          <a:p>
            <a:r>
              <a:rPr lang="en-US" dirty="0" smtClean="0"/>
              <a:t>An Article Processing Charge (APC) is a fee </a:t>
            </a:r>
            <a:r>
              <a:rPr lang="en-US" dirty="0"/>
              <a:t>that </a:t>
            </a:r>
            <a:r>
              <a:rPr lang="en-US" dirty="0" smtClean="0"/>
              <a:t>authors pay </a:t>
            </a:r>
            <a:r>
              <a:rPr lang="en-US" dirty="0"/>
              <a:t>in order to have their </a:t>
            </a:r>
            <a:r>
              <a:rPr lang="en-US" dirty="0" smtClean="0"/>
              <a:t>article published in </a:t>
            </a:r>
            <a:r>
              <a:rPr lang="en-US" dirty="0"/>
              <a:t>open </a:t>
            </a:r>
            <a:r>
              <a:rPr lang="en-US" dirty="0" smtClean="0"/>
              <a:t>access</a:t>
            </a:r>
          </a:p>
          <a:p>
            <a:r>
              <a:rPr lang="en-US" dirty="0" smtClean="0"/>
              <a:t>APCs cover the cost of article publication </a:t>
            </a:r>
            <a:r>
              <a:rPr lang="en-US" dirty="0"/>
              <a:t>including but not limited to running peer-review systems, copyediting and typesetting, hosting the article in perpetuity on dedicated servers and marketing</a:t>
            </a:r>
            <a:r>
              <a:rPr lang="en-US" dirty="0" smtClean="0"/>
              <a:t>.</a:t>
            </a:r>
          </a:p>
          <a:p>
            <a:r>
              <a:rPr lang="en-US" dirty="0" smtClean="0"/>
              <a:t>The APC is paid after an article has been peer-reviewed and accepted for publication.</a:t>
            </a:r>
          </a:p>
        </p:txBody>
      </p:sp>
    </p:spTree>
    <p:extLst>
      <p:ext uri="{BB962C8B-B14F-4D97-AF65-F5344CB8AC3E}">
        <p14:creationId xmlns:p14="http://schemas.microsoft.com/office/powerpoint/2010/main" val="28926438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a:t>
            </a:r>
            <a:r>
              <a:rPr lang="en-US" dirty="0" err="1" smtClean="0"/>
              <a:t>vs</a:t>
            </a:r>
            <a:r>
              <a:rPr lang="en-US" dirty="0" smtClean="0"/>
              <a:t> closed access</a:t>
            </a:r>
            <a:endParaRPr lang="en-US" dirty="0"/>
          </a:p>
        </p:txBody>
      </p:sp>
      <p:sp>
        <p:nvSpPr>
          <p:cNvPr id="3" name="Content Placeholder 2"/>
          <p:cNvSpPr>
            <a:spLocks noGrp="1"/>
          </p:cNvSpPr>
          <p:nvPr>
            <p:ph idx="1"/>
          </p:nvPr>
        </p:nvSpPr>
        <p:spPr>
          <a:xfrm>
            <a:off x="300653" y="1843824"/>
            <a:ext cx="8402961" cy="5014176"/>
          </a:xfrm>
        </p:spPr>
        <p:txBody>
          <a:bodyPr>
            <a:normAutofit lnSpcReduction="10000"/>
          </a:bodyPr>
          <a:lstStyle/>
          <a:p>
            <a:r>
              <a:rPr lang="en-US" dirty="0" smtClean="0"/>
              <a:t>If an author publishes their article in a subscription (closed access) journal, they do not pay an APC </a:t>
            </a:r>
            <a:r>
              <a:rPr lang="mr-IN" dirty="0" smtClean="0"/>
              <a:t>–</a:t>
            </a:r>
            <a:r>
              <a:rPr lang="en-US" dirty="0" smtClean="0"/>
              <a:t> however, only those with a subscription to the content can read the article</a:t>
            </a:r>
          </a:p>
          <a:p>
            <a:r>
              <a:rPr lang="en-US" dirty="0" smtClean="0"/>
              <a:t>If an author publishes their article in an open access (either in a fully open access journal, or within a hybrid journal), they usually have to pay an APC </a:t>
            </a:r>
            <a:r>
              <a:rPr lang="mr-IN" dirty="0" smtClean="0"/>
              <a:t>–</a:t>
            </a:r>
            <a:r>
              <a:rPr lang="en-US" dirty="0" smtClean="0"/>
              <a:t> then everyone can read the article, no need to pay for access</a:t>
            </a:r>
          </a:p>
          <a:p>
            <a:r>
              <a:rPr lang="en-US" sz="2500" dirty="0" smtClean="0"/>
              <a:t>Note: some open access journals do not charge article processing charges</a:t>
            </a:r>
            <a:endParaRPr lang="en-US" sz="2500" dirty="0"/>
          </a:p>
        </p:txBody>
      </p:sp>
    </p:spTree>
    <p:extLst>
      <p:ext uri="{BB962C8B-B14F-4D97-AF65-F5344CB8AC3E}">
        <p14:creationId xmlns:p14="http://schemas.microsoft.com/office/powerpoint/2010/main" val="431992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publishing in open access</a:t>
            </a:r>
            <a:endParaRPr lang="en-US" dirty="0"/>
          </a:p>
        </p:txBody>
      </p:sp>
      <p:sp>
        <p:nvSpPr>
          <p:cNvPr id="3" name="Content Placeholder 2"/>
          <p:cNvSpPr>
            <a:spLocks noGrp="1"/>
          </p:cNvSpPr>
          <p:nvPr>
            <p:ph idx="1"/>
          </p:nvPr>
        </p:nvSpPr>
        <p:spPr/>
        <p:txBody>
          <a:bodyPr/>
          <a:lstStyle/>
          <a:p>
            <a:r>
              <a:rPr lang="en-US" dirty="0" smtClean="0"/>
              <a:t>Anyone from around the world can read the published article </a:t>
            </a:r>
            <a:endParaRPr lang="en-GB" dirty="0"/>
          </a:p>
          <a:p>
            <a:r>
              <a:rPr lang="en-GB" dirty="0" smtClean="0"/>
              <a:t>No subscription costs for libraries</a:t>
            </a:r>
            <a:endParaRPr lang="en-US" dirty="0" smtClean="0"/>
          </a:p>
          <a:p>
            <a:r>
              <a:rPr lang="en-US" dirty="0" smtClean="0"/>
              <a:t>Greater exposure means a higher usage of open access content (more downloads), more citations, more references</a:t>
            </a:r>
            <a:r>
              <a:rPr lang="mr-IN" dirty="0" smtClean="0"/>
              <a:t>…</a:t>
            </a:r>
            <a:r>
              <a:rPr lang="en-GB" dirty="0" smtClean="0"/>
              <a:t> more impact on other researchers!</a:t>
            </a:r>
            <a:endParaRPr lang="en-US" dirty="0" smtClean="0"/>
          </a:p>
        </p:txBody>
      </p:sp>
    </p:spTree>
    <p:extLst>
      <p:ext uri="{BB962C8B-B14F-4D97-AF65-F5344CB8AC3E}">
        <p14:creationId xmlns:p14="http://schemas.microsoft.com/office/powerpoint/2010/main" val="101506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pays the </a:t>
            </a:r>
            <a:r>
              <a:rPr lang="en-US" dirty="0" err="1" smtClean="0"/>
              <a:t>apcs</a:t>
            </a:r>
            <a:r>
              <a:rPr lang="en-US" dirty="0" smtClean="0"/>
              <a:t>?</a:t>
            </a:r>
            <a:endParaRPr lang="en-US" dirty="0"/>
          </a:p>
        </p:txBody>
      </p:sp>
      <p:sp>
        <p:nvSpPr>
          <p:cNvPr id="3" name="Content Placeholder 2"/>
          <p:cNvSpPr>
            <a:spLocks noGrp="1"/>
          </p:cNvSpPr>
          <p:nvPr>
            <p:ph idx="1"/>
          </p:nvPr>
        </p:nvSpPr>
        <p:spPr>
          <a:xfrm>
            <a:off x="300653" y="2073760"/>
            <a:ext cx="8402961" cy="4441084"/>
          </a:xfrm>
        </p:spPr>
        <p:txBody>
          <a:bodyPr>
            <a:normAutofit lnSpcReduction="10000"/>
          </a:bodyPr>
          <a:lstStyle/>
          <a:p>
            <a:r>
              <a:rPr lang="en-US" dirty="0" smtClean="0"/>
              <a:t>APCs are paid by research funders, through research grants</a:t>
            </a:r>
          </a:p>
          <a:p>
            <a:r>
              <a:rPr lang="en-US" dirty="0" smtClean="0"/>
              <a:t>Authors paying APCs out of their own pocket</a:t>
            </a:r>
          </a:p>
          <a:p>
            <a:r>
              <a:rPr lang="en-US" dirty="0" smtClean="0"/>
              <a:t>Institutions paying APCs on behalf of their researchers</a:t>
            </a:r>
          </a:p>
          <a:p>
            <a:r>
              <a:rPr lang="en-US" dirty="0" smtClean="0"/>
              <a:t>Within the transition to open access, increasingly libraries are taking charge of the APC spend in their discussions with publishers, through transformative agreements </a:t>
            </a:r>
            <a:endParaRPr lang="en-US" dirty="0"/>
          </a:p>
        </p:txBody>
      </p:sp>
    </p:spTree>
    <p:extLst>
      <p:ext uri="{BB962C8B-B14F-4D97-AF65-F5344CB8AC3E}">
        <p14:creationId xmlns:p14="http://schemas.microsoft.com/office/powerpoint/2010/main" val="21644331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SAGE offer - waivers</a:t>
            </a:r>
            <a:endParaRPr lang="en-US" dirty="0"/>
          </a:p>
        </p:txBody>
      </p:sp>
      <p:sp>
        <p:nvSpPr>
          <p:cNvPr id="3" name="Content Placeholder 2"/>
          <p:cNvSpPr>
            <a:spLocks noGrp="1"/>
          </p:cNvSpPr>
          <p:nvPr>
            <p:ph idx="1"/>
          </p:nvPr>
        </p:nvSpPr>
        <p:spPr>
          <a:xfrm>
            <a:off x="300653" y="2073760"/>
            <a:ext cx="8402961" cy="4577074"/>
          </a:xfrm>
        </p:spPr>
        <p:txBody>
          <a:bodyPr>
            <a:normAutofit lnSpcReduction="10000"/>
          </a:bodyPr>
          <a:lstStyle/>
          <a:p>
            <a:pPr marL="0" indent="0">
              <a:buNone/>
            </a:pPr>
            <a:r>
              <a:rPr lang="en-US" dirty="0"/>
              <a:t>F</a:t>
            </a:r>
            <a:r>
              <a:rPr lang="en-US" dirty="0" smtClean="0"/>
              <a:t>or </a:t>
            </a:r>
            <a:r>
              <a:rPr lang="en-US" dirty="0"/>
              <a:t>authors from: Botswana, Cambodia, Congo, Ethiopia, Fiji, Georgia, Ghana, Ivory Coast, Kenya, Kosovo, Kyrgyzstan, Laos, Lesotho, Malawi, Maldives, Moldova, Nepal, Senegal, Serbia, Sudan, Tanzania, Uganda, Ukraine, Uzbekistan, Zambia, Zimbabwe.</a:t>
            </a:r>
          </a:p>
          <a:p>
            <a:pPr marL="0" indent="0">
              <a:buNone/>
            </a:pPr>
            <a:r>
              <a:rPr lang="en-US" u="sng" dirty="0" smtClean="0"/>
              <a:t>Conditions</a:t>
            </a:r>
            <a:r>
              <a:rPr lang="en-US" u="sng" dirty="0"/>
              <a:t>:</a:t>
            </a:r>
            <a:r>
              <a:rPr lang="en-US" dirty="0"/>
              <a:t> </a:t>
            </a:r>
            <a:endParaRPr lang="en-US" dirty="0" smtClean="0"/>
          </a:p>
          <a:p>
            <a:r>
              <a:rPr lang="en-US" dirty="0" smtClean="0"/>
              <a:t>The </a:t>
            </a:r>
            <a:r>
              <a:rPr lang="en-US" dirty="0"/>
              <a:t>waiver applies only when ALL authors collaborating on an article are from one of the eligible countries. ​</a:t>
            </a:r>
          </a:p>
          <a:p>
            <a:endParaRPr lang="en-US" dirty="0"/>
          </a:p>
        </p:txBody>
      </p:sp>
    </p:spTree>
    <p:extLst>
      <p:ext uri="{BB962C8B-B14F-4D97-AF65-F5344CB8AC3E}">
        <p14:creationId xmlns:p14="http://schemas.microsoft.com/office/powerpoint/2010/main" val="19379547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Custom 2">
      <a:dk1>
        <a:srgbClr val="000000"/>
      </a:dk1>
      <a:lt1>
        <a:srgbClr val="FFFFFF"/>
      </a:lt1>
      <a:dk2>
        <a:srgbClr val="434342"/>
      </a:dk2>
      <a:lt2>
        <a:srgbClr val="CDD7D9"/>
      </a:lt2>
      <a:accent1>
        <a:srgbClr val="797B7E"/>
      </a:accent1>
      <a:accent2>
        <a:srgbClr val="686B6A"/>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4277</TotalTime>
  <Words>1062</Words>
  <Application>Microsoft Macintosh PowerPoint</Application>
  <PresentationFormat>On-screen Show (4:3)</PresentationFormat>
  <Paragraphs>97</Paragraphs>
  <Slides>29</Slides>
  <Notes>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Angles</vt:lpstr>
      <vt:lpstr>Custom Design</vt:lpstr>
      <vt:lpstr>EIFL webinar: Discounted &amp; waived apcS from SAGE</vt:lpstr>
      <vt:lpstr>agenda</vt:lpstr>
      <vt:lpstr>1. context</vt:lpstr>
      <vt:lpstr>EIFL agreements for discounted and waived APCs</vt:lpstr>
      <vt:lpstr>What are apcs?</vt:lpstr>
      <vt:lpstr>Open access vs closed access</vt:lpstr>
      <vt:lpstr>Advantages of publishing in open access</vt:lpstr>
      <vt:lpstr>Who pays the apcs?</vt:lpstr>
      <vt:lpstr>2. The SAGE offer - waivers</vt:lpstr>
      <vt:lpstr>The sage offer – 20% discount</vt:lpstr>
      <vt:lpstr>Corresponding author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DISCOUNTED apcS</vt:lpstr>
      <vt:lpstr>PowerPoint Presentation</vt:lpstr>
      <vt:lpstr>PowerPoint Presentation</vt:lpstr>
      <vt:lpstr>PowerPoint Presentation</vt:lpstr>
      <vt:lpstr>discounted apcS</vt:lpstr>
      <vt:lpstr>APC special ter</vt:lpstr>
      <vt:lpstr>Waived apcS</vt:lpstr>
      <vt:lpstr>PowerPoint Presentation</vt:lpstr>
      <vt:lpstr>Waived apcS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Simona Siad</dc:creator>
  <cp:lastModifiedBy>Romy Beard</cp:lastModifiedBy>
  <cp:revision>184</cp:revision>
  <dcterms:created xsi:type="dcterms:W3CDTF">2014-11-07T14:28:27Z</dcterms:created>
  <dcterms:modified xsi:type="dcterms:W3CDTF">2019-06-03T08:17:43Z</dcterms:modified>
</cp:coreProperties>
</file>